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E380-AF31-4D18-BAC7-643357581CB7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76EF6890-8CA5-4514-A192-08B97833B9F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50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E380-AF31-4D18-BAC7-643357581CB7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90-8CA5-4514-A192-08B97833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E380-AF31-4D18-BAC7-643357581CB7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90-8CA5-4514-A192-08B97833B9F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50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E380-AF31-4D18-BAC7-643357581CB7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90-8CA5-4514-A192-08B97833B9F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62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E380-AF31-4D18-BAC7-643357581CB7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90-8CA5-4514-A192-08B97833B9F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8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E380-AF31-4D18-BAC7-643357581CB7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90-8CA5-4514-A192-08B97833B9F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05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E380-AF31-4D18-BAC7-643357581CB7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90-8CA5-4514-A192-08B97833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E380-AF31-4D18-BAC7-643357581CB7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90-8CA5-4514-A192-08B97833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2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E380-AF31-4D18-BAC7-643357581CB7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90-8CA5-4514-A192-08B97833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6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E380-AF31-4D18-BAC7-643357581CB7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90-8CA5-4514-A192-08B97833B9F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63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96DAE380-AF31-4D18-BAC7-643357581CB7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6890-8CA5-4514-A192-08B97833B9F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35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AE380-AF31-4D18-BAC7-643357581CB7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6EF6890-8CA5-4514-A192-08B97833B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3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7750"/>
            <a:ext cx="8229600" cy="238125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UNIT I – Chapter 2</a:t>
            </a:r>
            <a:b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The Visual Basic Language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AddressOf</a:t>
            </a:r>
            <a:r>
              <a:rPr lang="en-US" b="1" dirty="0"/>
              <a:t>—</a:t>
            </a:r>
            <a:r>
              <a:rPr lang="en-US" dirty="0"/>
              <a:t> Gets the address of a procedure.</a:t>
            </a:r>
          </a:p>
          <a:p>
            <a:r>
              <a:rPr lang="en-US" b="1" dirty="0" err="1"/>
              <a:t>GetType</a:t>
            </a:r>
            <a:r>
              <a:rPr lang="en-US" b="1" dirty="0"/>
              <a:t>—</a:t>
            </a:r>
            <a:r>
              <a:rPr lang="en-US" dirty="0"/>
              <a:t> Gets information about a type.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Exponentiation (</a:t>
            </a:r>
            <a:r>
              <a:rPr lang="en-US" b="1" dirty="0"/>
              <a:t>^</a:t>
            </a:r>
            <a:r>
              <a:rPr lang="en-US" dirty="0"/>
              <a:t>)</a:t>
            </a:r>
          </a:p>
          <a:p>
            <a:r>
              <a:rPr lang="en-US" dirty="0"/>
              <a:t>Negation (-) (for example, </a:t>
            </a:r>
            <a:r>
              <a:rPr lang="en-US" b="1" dirty="0"/>
              <a:t>-</a:t>
            </a:r>
            <a:r>
              <a:rPr lang="en-US" b="1" dirty="0" err="1"/>
              <a:t>intValue</a:t>
            </a:r>
            <a:r>
              <a:rPr lang="en-US" dirty="0"/>
              <a:t> reverses the sign of the value in </a:t>
            </a:r>
            <a:r>
              <a:rPr lang="en-US" b="1" dirty="0" err="1"/>
              <a:t>intValue</a:t>
            </a:r>
            <a:r>
              <a:rPr lang="en-US" dirty="0"/>
              <a:t>)</a:t>
            </a:r>
          </a:p>
          <a:p>
            <a:r>
              <a:rPr lang="en-US" dirty="0"/>
              <a:t>Multiplication and division (</a:t>
            </a:r>
            <a:r>
              <a:rPr lang="en-US" b="1" dirty="0"/>
              <a:t>*</a:t>
            </a:r>
            <a:r>
              <a:rPr lang="en-US" dirty="0"/>
              <a:t>, </a:t>
            </a:r>
            <a:r>
              <a:rPr lang="en-US" b="1" dirty="0"/>
              <a:t>/</a:t>
            </a:r>
            <a:r>
              <a:rPr lang="en-US" dirty="0"/>
              <a:t>)</a:t>
            </a:r>
          </a:p>
          <a:p>
            <a:r>
              <a:rPr lang="en-US" dirty="0"/>
              <a:t>Integer division (</a:t>
            </a:r>
            <a:r>
              <a:rPr lang="en-US" b="1" dirty="0"/>
              <a:t>\</a:t>
            </a:r>
            <a:r>
              <a:rPr lang="en-US" dirty="0"/>
              <a:t>)</a:t>
            </a:r>
          </a:p>
          <a:p>
            <a:r>
              <a:rPr lang="en-US" dirty="0"/>
              <a:t>Modulus arithmetic (</a:t>
            </a:r>
            <a:r>
              <a:rPr lang="en-US" b="1" dirty="0"/>
              <a:t>Mod</a:t>
            </a:r>
            <a:r>
              <a:rPr lang="en-US" dirty="0"/>
              <a:t>)</a:t>
            </a:r>
          </a:p>
          <a:p>
            <a:r>
              <a:rPr lang="en-US" dirty="0"/>
              <a:t>Addition and subtraction (</a:t>
            </a:r>
            <a:r>
              <a:rPr lang="en-US" b="1" dirty="0"/>
              <a:t>+</a:t>
            </a:r>
            <a:r>
              <a:rPr lang="en-US" dirty="0"/>
              <a:t>,-)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concatenation (</a:t>
            </a:r>
            <a:r>
              <a:rPr lang="en-US" b="1" dirty="0"/>
              <a:t>+</a:t>
            </a:r>
            <a:r>
              <a:rPr lang="en-US" dirty="0"/>
              <a:t>)</a:t>
            </a:r>
          </a:p>
          <a:p>
            <a:r>
              <a:rPr lang="en-US" dirty="0"/>
              <a:t>String concatenation (</a:t>
            </a:r>
            <a:r>
              <a:rPr lang="en-US" b="1" dirty="0"/>
              <a:t>&amp;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Equality (</a:t>
            </a:r>
            <a:r>
              <a:rPr lang="en-US" b="1" dirty="0"/>
              <a:t>=</a:t>
            </a:r>
            <a:r>
              <a:rPr lang="en-US" dirty="0"/>
              <a:t>)</a:t>
            </a:r>
          </a:p>
          <a:p>
            <a:r>
              <a:rPr lang="en-US" dirty="0"/>
              <a:t>Inequality (</a:t>
            </a:r>
            <a:r>
              <a:rPr lang="en-US" b="1" dirty="0"/>
              <a:t>&lt;&gt;</a:t>
            </a:r>
            <a:r>
              <a:rPr lang="en-US" dirty="0"/>
              <a:t>)</a:t>
            </a:r>
          </a:p>
          <a:p>
            <a:r>
              <a:rPr lang="en-US" dirty="0"/>
              <a:t>Less than, greater than (</a:t>
            </a:r>
            <a:r>
              <a:rPr lang="en-US" b="1" dirty="0"/>
              <a:t>&lt;</a:t>
            </a:r>
            <a:r>
              <a:rPr lang="en-US" dirty="0"/>
              <a:t>,</a:t>
            </a:r>
            <a:r>
              <a:rPr lang="en-US" b="1" dirty="0"/>
              <a:t>&gt;</a:t>
            </a:r>
            <a:r>
              <a:rPr lang="en-US" dirty="0"/>
              <a:t>)</a:t>
            </a:r>
          </a:p>
          <a:p>
            <a:r>
              <a:rPr lang="en-US" dirty="0"/>
              <a:t>Greater than or equal to (</a:t>
            </a:r>
            <a:r>
              <a:rPr lang="en-US" b="1" dirty="0"/>
              <a:t>&gt;=</a:t>
            </a:r>
            <a:r>
              <a:rPr lang="en-US" dirty="0"/>
              <a:t>)</a:t>
            </a:r>
          </a:p>
          <a:p>
            <a:r>
              <a:rPr lang="en-US" dirty="0"/>
              <a:t>Less than or equal to (</a:t>
            </a:r>
            <a:r>
              <a:rPr lang="en-US" b="1" dirty="0"/>
              <a:t>&lt;=</a:t>
            </a:r>
            <a:r>
              <a:rPr lang="en-US" dirty="0"/>
              <a:t>)</a:t>
            </a:r>
          </a:p>
          <a:p>
            <a:r>
              <a:rPr lang="en-US" b="1" dirty="0"/>
              <a:t>Like</a:t>
            </a:r>
            <a:r>
              <a:rPr lang="en-US" dirty="0"/>
              <a:t> </a:t>
            </a:r>
          </a:p>
          <a:p>
            <a:r>
              <a:rPr lang="en-US" b="1" dirty="0"/>
              <a:t>Is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Negation-(</a:t>
            </a:r>
            <a:r>
              <a:rPr lang="en-US" b="1" dirty="0"/>
              <a:t>Not</a:t>
            </a:r>
            <a:r>
              <a:rPr lang="en-US" dirty="0"/>
              <a:t>)</a:t>
            </a:r>
          </a:p>
          <a:p>
            <a:r>
              <a:rPr lang="en-US" dirty="0"/>
              <a:t>Conjunction-(</a:t>
            </a:r>
            <a:r>
              <a:rPr lang="en-US" b="1" dirty="0" err="1"/>
              <a:t>And</a:t>
            </a:r>
            <a:r>
              <a:rPr lang="en-US" dirty="0" err="1"/>
              <a:t>,</a:t>
            </a:r>
            <a:r>
              <a:rPr lang="en-US" b="1" dirty="0" err="1"/>
              <a:t>AndAlso</a:t>
            </a:r>
            <a:r>
              <a:rPr lang="en-US" dirty="0"/>
              <a:t>)</a:t>
            </a:r>
          </a:p>
          <a:p>
            <a:r>
              <a:rPr lang="en-US" dirty="0"/>
              <a:t>Disjunction-(</a:t>
            </a:r>
            <a:r>
              <a:rPr lang="en-US" b="1" dirty="0"/>
              <a:t>Or</a:t>
            </a:r>
            <a:r>
              <a:rPr lang="en-US" dirty="0"/>
              <a:t>, </a:t>
            </a:r>
            <a:r>
              <a:rPr lang="en-US" b="1" dirty="0" err="1"/>
              <a:t>OrElse</a:t>
            </a:r>
            <a:r>
              <a:rPr lang="en-US" dirty="0"/>
              <a:t>, </a:t>
            </a:r>
            <a:r>
              <a:rPr lang="en-US" b="1" dirty="0" err="1"/>
              <a:t>Xor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</a:t>
            </a:r>
          </a:p>
          <a:p>
            <a:r>
              <a:rPr lang="en-US" dirty="0" err="1"/>
              <a:t>Rem</a:t>
            </a:r>
            <a:r>
              <a:rPr lang="en-US" dirty="0"/>
              <a:t> keyword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….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If </a:t>
            </a:r>
            <a:r>
              <a:rPr lang="en-US" i="1" dirty="0"/>
              <a:t>condition</a:t>
            </a:r>
            <a:r>
              <a:rPr lang="en-US" dirty="0"/>
              <a:t> Then </a:t>
            </a:r>
          </a:p>
          <a:p>
            <a:pPr lvl="1">
              <a:buNone/>
            </a:pPr>
            <a:r>
              <a:rPr lang="en-US" dirty="0"/>
              <a:t>[</a:t>
            </a:r>
            <a:r>
              <a:rPr lang="en-US" i="1" dirty="0"/>
              <a:t>statements</a:t>
            </a:r>
            <a:r>
              <a:rPr lang="en-US" dirty="0"/>
              <a:t>] </a:t>
            </a:r>
          </a:p>
          <a:p>
            <a:pPr>
              <a:buNone/>
            </a:pPr>
            <a:r>
              <a:rPr lang="en-US" dirty="0"/>
              <a:t>[</a:t>
            </a:r>
            <a:r>
              <a:rPr lang="en-US" dirty="0" err="1"/>
              <a:t>ElseIf</a:t>
            </a:r>
            <a:r>
              <a:rPr lang="en-US" dirty="0"/>
              <a:t> </a:t>
            </a:r>
            <a:r>
              <a:rPr lang="en-US" i="1" dirty="0"/>
              <a:t>condition-n</a:t>
            </a:r>
            <a:r>
              <a:rPr lang="en-US" dirty="0"/>
              <a:t> Then </a:t>
            </a:r>
          </a:p>
          <a:p>
            <a:pPr>
              <a:buNone/>
            </a:pPr>
            <a:r>
              <a:rPr lang="en-US" dirty="0"/>
              <a:t>	[</a:t>
            </a:r>
            <a:r>
              <a:rPr lang="en-US" i="1" dirty="0" err="1"/>
              <a:t>elseifstatements</a:t>
            </a:r>
            <a:r>
              <a:rPr lang="en-US" dirty="0"/>
              <a:t>] …] </a:t>
            </a:r>
          </a:p>
          <a:p>
            <a:pPr>
              <a:buNone/>
            </a:pPr>
            <a:r>
              <a:rPr lang="en-US" dirty="0"/>
              <a:t>[Else </a:t>
            </a:r>
          </a:p>
          <a:p>
            <a:pPr>
              <a:buNone/>
            </a:pPr>
            <a:r>
              <a:rPr lang="en-US" dirty="0"/>
              <a:t>	[</a:t>
            </a:r>
            <a:r>
              <a:rPr lang="en-US" i="1" dirty="0" err="1"/>
              <a:t>elsestatements</a:t>
            </a:r>
            <a:r>
              <a:rPr lang="en-US" dirty="0"/>
              <a:t>]] </a:t>
            </a:r>
          </a:p>
          <a:p>
            <a:pPr>
              <a:buNone/>
            </a:pPr>
            <a:r>
              <a:rPr lang="en-US" dirty="0"/>
              <a:t>End If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Select Case </a:t>
            </a:r>
            <a:r>
              <a:rPr lang="en-US" i="1" dirty="0" err="1"/>
              <a:t>testexpression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[Case </a:t>
            </a:r>
            <a:r>
              <a:rPr lang="en-US" i="1" dirty="0" err="1"/>
              <a:t>expressionlist</a:t>
            </a:r>
            <a:r>
              <a:rPr lang="en-US" i="1" dirty="0"/>
              <a:t>-n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	[</a:t>
            </a:r>
            <a:r>
              <a:rPr lang="en-US" i="1" dirty="0"/>
              <a:t>statements-n</a:t>
            </a:r>
            <a:r>
              <a:rPr lang="en-US" dirty="0"/>
              <a:t>]]… </a:t>
            </a:r>
          </a:p>
          <a:p>
            <a:pPr>
              <a:buNone/>
            </a:pPr>
            <a:r>
              <a:rPr lang="en-US" dirty="0"/>
              <a:t>	[Case Else </a:t>
            </a:r>
          </a:p>
          <a:p>
            <a:pPr>
              <a:buNone/>
            </a:pPr>
            <a:r>
              <a:rPr lang="en-US" dirty="0"/>
              <a:t>		[</a:t>
            </a:r>
            <a:r>
              <a:rPr lang="en-US" i="1" dirty="0" err="1"/>
              <a:t>elsestatements</a:t>
            </a:r>
            <a:r>
              <a:rPr lang="en-US" dirty="0"/>
              <a:t>]] </a:t>
            </a:r>
          </a:p>
          <a:p>
            <a:pPr>
              <a:buNone/>
            </a:pPr>
            <a:r>
              <a:rPr lang="en-US" dirty="0"/>
              <a:t>End Select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Do [{While | Until} </a:t>
            </a:r>
            <a:r>
              <a:rPr lang="en-US" i="1" dirty="0"/>
              <a:t>condition</a:t>
            </a:r>
            <a:r>
              <a:rPr lang="en-US" dirty="0"/>
              <a:t> ] </a:t>
            </a:r>
          </a:p>
          <a:p>
            <a:pPr>
              <a:buNone/>
            </a:pPr>
            <a:r>
              <a:rPr lang="en-US" dirty="0"/>
              <a:t>	[</a:t>
            </a:r>
            <a:r>
              <a:rPr lang="en-US" i="1" dirty="0"/>
              <a:t>statements</a:t>
            </a:r>
            <a:r>
              <a:rPr lang="en-US" dirty="0"/>
              <a:t>] </a:t>
            </a:r>
          </a:p>
          <a:p>
            <a:pPr>
              <a:buNone/>
            </a:pPr>
            <a:r>
              <a:rPr lang="en-US" dirty="0"/>
              <a:t>	[Exit Do] </a:t>
            </a:r>
          </a:p>
          <a:p>
            <a:pPr>
              <a:buNone/>
            </a:pPr>
            <a:r>
              <a:rPr lang="en-US" dirty="0"/>
              <a:t>	[</a:t>
            </a:r>
            <a:r>
              <a:rPr lang="en-US" i="1" dirty="0"/>
              <a:t>statements</a:t>
            </a:r>
            <a:r>
              <a:rPr lang="en-US" dirty="0"/>
              <a:t>] </a:t>
            </a:r>
          </a:p>
          <a:p>
            <a:pPr>
              <a:buNone/>
            </a:pPr>
            <a:r>
              <a:rPr lang="en-US" dirty="0"/>
              <a:t>Loop </a:t>
            </a:r>
          </a:p>
          <a:p>
            <a:r>
              <a:rPr lang="en-US" dirty="0"/>
              <a:t>or at the end:</a:t>
            </a:r>
          </a:p>
          <a:p>
            <a:pPr>
              <a:buNone/>
            </a:pPr>
            <a:r>
              <a:rPr lang="en-US" dirty="0"/>
              <a:t>Do </a:t>
            </a:r>
          </a:p>
          <a:p>
            <a:pPr>
              <a:buNone/>
            </a:pPr>
            <a:r>
              <a:rPr lang="en-US" dirty="0"/>
              <a:t>	[</a:t>
            </a:r>
            <a:r>
              <a:rPr lang="en-US" i="1" dirty="0"/>
              <a:t>statements</a:t>
            </a:r>
            <a:r>
              <a:rPr lang="en-US" dirty="0"/>
              <a:t>] </a:t>
            </a:r>
          </a:p>
          <a:p>
            <a:pPr>
              <a:buNone/>
            </a:pPr>
            <a:r>
              <a:rPr lang="en-US" dirty="0"/>
              <a:t>	[Exit Do] </a:t>
            </a:r>
          </a:p>
          <a:p>
            <a:pPr>
              <a:buNone/>
            </a:pPr>
            <a:r>
              <a:rPr lang="en-US" dirty="0"/>
              <a:t>	[</a:t>
            </a:r>
            <a:r>
              <a:rPr lang="en-US" i="1" dirty="0"/>
              <a:t>statements</a:t>
            </a:r>
            <a:r>
              <a:rPr lang="en-US" dirty="0"/>
              <a:t>] </a:t>
            </a:r>
          </a:p>
          <a:p>
            <a:pPr>
              <a:buNone/>
            </a:pPr>
            <a:r>
              <a:rPr lang="en-US" dirty="0"/>
              <a:t>Loop [{While | Until} </a:t>
            </a:r>
            <a:r>
              <a:rPr lang="en-US" i="1" dirty="0"/>
              <a:t>condition</a:t>
            </a:r>
            <a:r>
              <a:rPr lang="en-US" dirty="0"/>
              <a:t>]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 </a:t>
            </a:r>
            <a:r>
              <a:rPr lang="en-US" i="1" dirty="0"/>
              <a:t>index</a:t>
            </a:r>
            <a:r>
              <a:rPr lang="en-US" dirty="0"/>
              <a:t> = </a:t>
            </a:r>
            <a:r>
              <a:rPr lang="en-US" i="1" dirty="0"/>
              <a:t>start</a:t>
            </a:r>
            <a:r>
              <a:rPr lang="en-US" dirty="0"/>
              <a:t> To </a:t>
            </a:r>
            <a:r>
              <a:rPr lang="en-US" i="1" dirty="0"/>
              <a:t>end</a:t>
            </a:r>
            <a:r>
              <a:rPr lang="en-US" dirty="0"/>
              <a:t> [Step </a:t>
            </a:r>
            <a:r>
              <a:rPr lang="en-US" i="1" dirty="0" err="1"/>
              <a:t>step</a:t>
            </a:r>
            <a:r>
              <a:rPr lang="en-US" dirty="0"/>
              <a:t>] </a:t>
            </a:r>
          </a:p>
          <a:p>
            <a:pPr>
              <a:buNone/>
            </a:pPr>
            <a:r>
              <a:rPr lang="en-US" dirty="0"/>
              <a:t>	[</a:t>
            </a:r>
            <a:r>
              <a:rPr lang="en-US" i="1" dirty="0"/>
              <a:t>statements</a:t>
            </a:r>
            <a:r>
              <a:rPr lang="en-US" dirty="0"/>
              <a:t>] </a:t>
            </a:r>
          </a:p>
          <a:p>
            <a:pPr>
              <a:buNone/>
            </a:pPr>
            <a:r>
              <a:rPr lang="en-US" dirty="0"/>
              <a:t>	[Exit For] </a:t>
            </a:r>
          </a:p>
          <a:p>
            <a:pPr>
              <a:buNone/>
            </a:pPr>
            <a:r>
              <a:rPr lang="en-US" dirty="0"/>
              <a:t>	[</a:t>
            </a:r>
            <a:r>
              <a:rPr lang="en-US" i="1" dirty="0"/>
              <a:t>statements</a:t>
            </a:r>
            <a:r>
              <a:rPr lang="en-US" dirty="0"/>
              <a:t>] </a:t>
            </a:r>
          </a:p>
          <a:p>
            <a:pPr>
              <a:buNone/>
            </a:pPr>
            <a:r>
              <a:rPr lang="en-US" dirty="0"/>
              <a:t>Next [</a:t>
            </a:r>
            <a:r>
              <a:rPr lang="en-US" i="1" dirty="0"/>
              <a:t>index</a:t>
            </a:r>
            <a:r>
              <a:rPr lang="en-US" dirty="0"/>
              <a:t>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328" y="293075"/>
            <a:ext cx="6571343" cy="1049235"/>
          </a:xfrm>
        </p:spPr>
        <p:txBody>
          <a:bodyPr>
            <a:normAutofit/>
          </a:bodyPr>
          <a:lstStyle/>
          <a:p>
            <a:r>
              <a:rPr lang="en-US" dirty="0"/>
              <a:t>Visual basic data conversion functions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2"/>
          <a:ext cx="85344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499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To convert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Use this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499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Character code to 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Chr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504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String to lowercase or uppercase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Format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LCase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UCase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String.ToUpper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String.ToLower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String.Format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99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Date to a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DateSerial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DateValue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99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Decimal number to other bases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Hex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Oct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499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Number to 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Format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6504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One data type to another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CBool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CByte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CDate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CDbl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CDec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CInt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CLng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CObj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CSng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CShort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CStr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Fix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Int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499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Character to character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Asc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499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String to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Val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499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Time to serial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/>
                        <a:t>TimeSerial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TimeValue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 Each </a:t>
            </a:r>
            <a:r>
              <a:rPr lang="en-US" i="1" dirty="0"/>
              <a:t>element</a:t>
            </a:r>
            <a:r>
              <a:rPr lang="en-US" dirty="0"/>
              <a:t> In </a:t>
            </a:r>
            <a:r>
              <a:rPr lang="en-US" i="1" dirty="0"/>
              <a:t>group</a:t>
            </a:r>
            <a:r>
              <a:rPr lang="en-US" dirty="0"/>
              <a:t> </a:t>
            </a:r>
          </a:p>
          <a:p>
            <a:pPr lvl="1">
              <a:buNone/>
            </a:pPr>
            <a:r>
              <a:rPr lang="en-US" dirty="0"/>
              <a:t>[</a:t>
            </a:r>
            <a:r>
              <a:rPr lang="en-US" i="1" dirty="0"/>
              <a:t>statements</a:t>
            </a:r>
            <a:r>
              <a:rPr lang="en-US" dirty="0"/>
              <a:t>] </a:t>
            </a:r>
          </a:p>
          <a:p>
            <a:pPr lvl="1">
              <a:buNone/>
            </a:pPr>
            <a:r>
              <a:rPr lang="en-US" dirty="0"/>
              <a:t>[Exit For] </a:t>
            </a:r>
          </a:p>
          <a:p>
            <a:pPr lvl="1">
              <a:buNone/>
            </a:pPr>
            <a:r>
              <a:rPr lang="en-US" dirty="0"/>
              <a:t>[</a:t>
            </a:r>
            <a:r>
              <a:rPr lang="en-US" i="1" dirty="0"/>
              <a:t>statements</a:t>
            </a:r>
            <a:r>
              <a:rPr lang="en-US" dirty="0"/>
              <a:t>] </a:t>
            </a:r>
          </a:p>
          <a:p>
            <a:pPr>
              <a:buNone/>
            </a:pPr>
            <a:r>
              <a:rPr lang="en-US" dirty="0"/>
              <a:t>Next [</a:t>
            </a:r>
            <a:r>
              <a:rPr lang="en-US" i="1" dirty="0"/>
              <a:t>element</a:t>
            </a:r>
            <a:r>
              <a:rPr lang="en-US" dirty="0"/>
              <a:t>]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While </a:t>
            </a:r>
            <a:r>
              <a:rPr lang="en-US" i="1" dirty="0"/>
              <a:t>condition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[</a:t>
            </a:r>
            <a:r>
              <a:rPr lang="en-US" i="1" dirty="0"/>
              <a:t>statements</a:t>
            </a:r>
            <a:r>
              <a:rPr lang="en-US" dirty="0"/>
              <a:t>] </a:t>
            </a:r>
          </a:p>
          <a:p>
            <a:pPr>
              <a:buNone/>
            </a:pPr>
            <a:r>
              <a:rPr lang="en-US" dirty="0"/>
              <a:t>End While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55209"/>
            <a:ext cx="6571343" cy="1049235"/>
          </a:xfrm>
        </p:spPr>
        <p:txBody>
          <a:bodyPr/>
          <a:lstStyle/>
          <a:p>
            <a:r>
              <a:rPr lang="en-US" dirty="0"/>
              <a:t>With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With </a:t>
            </a:r>
            <a:r>
              <a:rPr lang="en-US" i="1" dirty="0"/>
              <a:t>object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[</a:t>
            </a:r>
            <a:r>
              <a:rPr lang="en-US" i="1" dirty="0"/>
              <a:t>statements</a:t>
            </a:r>
            <a:r>
              <a:rPr lang="en-US" dirty="0"/>
              <a:t>] </a:t>
            </a:r>
          </a:p>
          <a:p>
            <a:pPr>
              <a:buNone/>
            </a:pPr>
            <a:r>
              <a:rPr lang="en-US" dirty="0"/>
              <a:t>End With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For example</a:t>
            </a:r>
          </a:p>
          <a:p>
            <a:pPr>
              <a:buNone/>
            </a:pPr>
            <a:r>
              <a:rPr lang="en-US" dirty="0"/>
              <a:t>With TextBox1 </a:t>
            </a:r>
          </a:p>
          <a:p>
            <a:pPr>
              <a:buNone/>
            </a:pPr>
            <a:r>
              <a:rPr lang="en-US" dirty="0"/>
              <a:t>	.Height = 1000 </a:t>
            </a:r>
          </a:p>
          <a:p>
            <a:pPr>
              <a:buNone/>
            </a:pPr>
            <a:r>
              <a:rPr lang="en-US" dirty="0"/>
              <a:t>	.Width = 3000 </a:t>
            </a:r>
          </a:p>
          <a:p>
            <a:pPr>
              <a:buNone/>
            </a:pPr>
            <a:r>
              <a:rPr lang="en-US" dirty="0"/>
              <a:t>	.Text = "Welcome to Visual Basic" </a:t>
            </a:r>
          </a:p>
          <a:p>
            <a:pPr>
              <a:buNone/>
            </a:pPr>
            <a:r>
              <a:rPr lang="en-US" dirty="0"/>
              <a:t>End With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 Functions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To do this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Use this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Get the current date or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Today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Now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TimeofDay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DateString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TimeString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Perform date calculations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DateAdd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DateDiff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DatePart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Return a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DateSerial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DateValue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Return a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TimeSerial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TimeValue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Set the date or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Today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TimeofDay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Time a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Timer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Format Expression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Yields this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Format(Now, "M-d-yy")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"1-1-03"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Format(Now, "M/d/yy")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"1/1/03"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Format(Now, "MM - dd - yy")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"01 /01 / 03"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Format(Now, "ddd, MMMM d, yyy")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"Friday, January 1, 2003"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Format(Now, "d MMM, yyy")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"1 Jan, 2003"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Format(Now, "hh:mm:ss MM/dd/yy")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"01:00:00 01/01/03"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Format(Now, "hh:mm:ss tt MM-dd-yy")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"01:00:00 AM 01-01-03"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Functions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Old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New Visual Basic .NET method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Description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Abs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System.Math.Abs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Yields the absolute value of a given number.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Atn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System.Math.Atan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Yields a Double value containing the angle whose tangent is the given number.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Cos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System.Math.Cos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Yields a Double value containing the cosine of the given angle.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Exp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System.Math.Exp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Yields a Double value containing e (the base of natural logarithms) raised to the given power.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Old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New Visual Basic .NET method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Description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Log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/>
                        <a:t>System.Math.Log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Yields a Double value containing the logarithm of a given number.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Round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/>
                        <a:t>System.Math.Round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Yields a Double value containing the number nearest the given value.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/>
                        <a:t>Sgn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System.Math.Sign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Yields an Integer value indicating the sign of a number.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Sin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/>
                        <a:t>System.Math.Sin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Yields a Double value specifying the sine of an angle.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/>
                        <a:t>Sqr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/>
                        <a:t>System.Math.Sqrt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Yields a Double value specifying the square root of a number.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Tan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/>
                        <a:t>System.Math.Tan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Yields a Double value containing the tangent of an angle.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Functions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To do this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Use this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Calculate 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DDB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SLN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SYD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Calculate future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FV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Calculate interest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Rate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Calculate internal rate of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IRR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MIRR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Calculate number of periods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NPer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Calculate payments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IPmt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Pmt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PPmt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Calculate present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NPV</a:t>
                      </a:r>
                      <a:r>
                        <a:rPr lang="en-US" dirty="0"/>
                        <a:t>, </a:t>
                      </a:r>
                      <a:r>
                        <a:rPr lang="en-US" b="1" dirty="0"/>
                        <a:t>PV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handling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3038" y="2016125"/>
          <a:ext cx="657225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To do this</a:t>
                      </a:r>
                      <a:r>
                        <a:rPr lang="en-US" dirty="0"/>
                        <a:t> 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Use this</a:t>
                      </a:r>
                      <a:r>
                        <a:rPr lang="en-US"/>
                        <a:t> </a:t>
                      </a:r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Concatenate two strings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&amp;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+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String.Concat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String.Join</a:t>
                      </a:r>
                      <a:r>
                        <a:rPr lang="en-US"/>
                        <a:t> </a:t>
                      </a:r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Compare two strings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StrComp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String.Compare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String.Equals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String.CompareTo</a:t>
                      </a:r>
                      <a:r>
                        <a:rPr lang="en-US"/>
                        <a:t> </a:t>
                      </a:r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Convert strings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StrConv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CStr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 ToString</a:t>
                      </a:r>
                      <a:r>
                        <a:rPr lang="en-US"/>
                        <a:t> </a:t>
                      </a:r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Copying strings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=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String.Copy</a:t>
                      </a:r>
                      <a:r>
                        <a:rPr lang="en-US"/>
                        <a:t> </a:t>
                      </a:r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Convert to lowercase or uppercase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Format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Lcase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Ucase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String.Format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 ToUpper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 ToLower</a:t>
                      </a:r>
                      <a:r>
                        <a:rPr lang="en-US"/>
                        <a:t> </a:t>
                      </a:r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Convert to and from numbers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Str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Val.Format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String.Format</a:t>
                      </a:r>
                      <a:r>
                        <a:rPr lang="en-US"/>
                        <a:t> </a:t>
                      </a:r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Create string of a repeating character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Space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String.String</a:t>
                      </a:r>
                      <a:r>
                        <a:rPr lang="en-US"/>
                        <a:t> </a:t>
                      </a:r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Create an array of strings from one string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String.Split</a:t>
                      </a:r>
                      <a:r>
                        <a:rPr lang="en-US"/>
                        <a:t> </a:t>
                      </a:r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Find length of a string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Len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String.Length</a:t>
                      </a:r>
                      <a:r>
                        <a:rPr lang="en-US"/>
                        <a:t> </a:t>
                      </a:r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Format a string</a:t>
                      </a:r>
                    </a:p>
                  </a:txBody>
                  <a:tcPr marL="73025" marR="730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Format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String.Format</a:t>
                      </a:r>
                      <a:r>
                        <a:rPr lang="en-US" dirty="0"/>
                        <a:t> </a:t>
                      </a:r>
                    </a:p>
                  </a:txBody>
                  <a:tcPr marL="73025" marR="730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797"/>
          <a:ext cx="8686800" cy="6360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7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68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Get a substring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Mid, String.SubString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68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Insert a substring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String.Insert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689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Justify a string with padding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/>
                        <a:t>LSet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Rset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String.PadLeft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String.PadRight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827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Manipulate strings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/>
                        <a:t>InStr</a:t>
                      </a:r>
                      <a:r>
                        <a:rPr lang="en-US" dirty="0"/>
                        <a:t>, </a:t>
                      </a:r>
                      <a:r>
                        <a:rPr lang="en-US" b="1" dirty="0"/>
                        <a:t>Left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LTrim</a:t>
                      </a:r>
                      <a:r>
                        <a:rPr lang="en-US" dirty="0"/>
                        <a:t>, </a:t>
                      </a:r>
                      <a:r>
                        <a:rPr lang="en-US" b="1" dirty="0"/>
                        <a:t>Mid</a:t>
                      </a:r>
                      <a:r>
                        <a:rPr lang="en-US" dirty="0"/>
                        <a:t>, </a:t>
                      </a:r>
                      <a:r>
                        <a:rPr lang="en-US" b="1" dirty="0"/>
                        <a:t>Right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RTrim</a:t>
                      </a:r>
                      <a:r>
                        <a:rPr lang="en-US" dirty="0"/>
                        <a:t>, </a:t>
                      </a:r>
                      <a:r>
                        <a:rPr lang="en-US" b="1" dirty="0"/>
                        <a:t>Trim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String.Trim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String.TrimEnd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String.TrimStart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689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Remove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Mid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String.Remove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689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Replace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Mid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String.Replace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689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Set string comparison rules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Option Compare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8274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Search strings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/>
                        <a:t>InStr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String.Chars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String.IndexOf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String.IndexOfAny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String.LastIndexOf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String.LastIndexOf</a:t>
                      </a:r>
                      <a:r>
                        <a:rPr lang="en-US" b="1" dirty="0"/>
                        <a:t> Any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3792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Trim leading or trailing spaces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LTrim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RTrim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Trim, String.Trim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String.TrimEnd</a:t>
                      </a:r>
                      <a:r>
                        <a:rPr lang="en-US"/>
                        <a:t>, </a:t>
                      </a:r>
                      <a:r>
                        <a:rPr lang="en-US" b="1"/>
                        <a:t>String.TrimStart</a:t>
                      </a:r>
                      <a:r>
                        <a:rPr lang="en-US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689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Work with character codes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/>
                        <a:t>Asc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AscW</a:t>
                      </a:r>
                      <a:r>
                        <a:rPr lang="en-US" dirty="0"/>
                        <a:t>, </a:t>
                      </a:r>
                      <a:r>
                        <a:rPr lang="en-US" b="1" dirty="0" err="1"/>
                        <a:t>Chr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^</a:t>
            </a:r>
            <a:r>
              <a:rPr lang="en-US" dirty="0"/>
              <a:t> Exponentiation</a:t>
            </a:r>
          </a:p>
          <a:p>
            <a:r>
              <a:rPr lang="en-US" b="1" dirty="0"/>
              <a:t>*</a:t>
            </a:r>
            <a:r>
              <a:rPr lang="en-US" dirty="0"/>
              <a:t> Multiplication</a:t>
            </a:r>
          </a:p>
          <a:p>
            <a:r>
              <a:rPr lang="en-US" b="1" dirty="0"/>
              <a:t>/</a:t>
            </a:r>
            <a:r>
              <a:rPr lang="en-US" dirty="0"/>
              <a:t> Division</a:t>
            </a:r>
          </a:p>
          <a:p>
            <a:r>
              <a:rPr lang="en-US" b="1" dirty="0"/>
              <a:t>\</a:t>
            </a:r>
            <a:r>
              <a:rPr lang="en-US" dirty="0"/>
              <a:t> Integer division</a:t>
            </a:r>
          </a:p>
          <a:p>
            <a:r>
              <a:rPr lang="en-US" b="1" dirty="0"/>
              <a:t>Mod</a:t>
            </a:r>
            <a:r>
              <a:rPr lang="en-US" dirty="0"/>
              <a:t> Modulus</a:t>
            </a:r>
          </a:p>
          <a:p>
            <a:r>
              <a:rPr lang="en-US" b="1" dirty="0"/>
              <a:t>+</a:t>
            </a:r>
            <a:r>
              <a:rPr lang="en-US" dirty="0"/>
              <a:t> Addition</a:t>
            </a:r>
          </a:p>
          <a:p>
            <a:r>
              <a:rPr lang="en-US" dirty="0"/>
              <a:t>- Subtraction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=</a:t>
            </a:r>
            <a:r>
              <a:rPr lang="en-US" dirty="0"/>
              <a:t> Assignment</a:t>
            </a:r>
          </a:p>
          <a:p>
            <a:r>
              <a:rPr lang="en-US" b="1" dirty="0"/>
              <a:t>^=</a:t>
            </a:r>
            <a:r>
              <a:rPr lang="en-US" dirty="0"/>
              <a:t> Exponentiation followed by assignment</a:t>
            </a:r>
          </a:p>
          <a:p>
            <a:r>
              <a:rPr lang="en-US" b="1" dirty="0"/>
              <a:t>*=</a:t>
            </a:r>
            <a:r>
              <a:rPr lang="en-US" dirty="0"/>
              <a:t> Multiplication followed by assignment</a:t>
            </a:r>
          </a:p>
          <a:p>
            <a:r>
              <a:rPr lang="en-US" b="1" dirty="0"/>
              <a:t>/=</a:t>
            </a:r>
            <a:r>
              <a:rPr lang="en-US" dirty="0"/>
              <a:t> Division followed by assignment</a:t>
            </a:r>
          </a:p>
          <a:p>
            <a:r>
              <a:rPr lang="en-US" b="1" dirty="0"/>
              <a:t>\=</a:t>
            </a:r>
            <a:r>
              <a:rPr lang="en-US" dirty="0"/>
              <a:t> Integer division followed by assignment</a:t>
            </a:r>
          </a:p>
          <a:p>
            <a:r>
              <a:rPr lang="en-US" b="1" dirty="0"/>
              <a:t>+=</a:t>
            </a:r>
            <a:r>
              <a:rPr lang="en-US" dirty="0"/>
              <a:t> Addition followed by assignment</a:t>
            </a:r>
          </a:p>
          <a:p>
            <a:r>
              <a:rPr lang="en-US" b="1" dirty="0"/>
              <a:t>-=</a:t>
            </a:r>
            <a:r>
              <a:rPr lang="en-US" dirty="0"/>
              <a:t> Subtraction followed by assignment</a:t>
            </a:r>
          </a:p>
          <a:p>
            <a:r>
              <a:rPr lang="en-US" b="1" dirty="0"/>
              <a:t>&amp;=</a:t>
            </a:r>
            <a:r>
              <a:rPr lang="en-US" dirty="0"/>
              <a:t> Concatenation followed by assignment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571343" cy="1049235"/>
          </a:xfrm>
        </p:spPr>
        <p:txBody>
          <a:bodyPr/>
          <a:lstStyle/>
          <a:p>
            <a:r>
              <a:rPr lang="en-US" dirty="0"/>
              <a:t>Relational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105400"/>
          </a:xfrm>
        </p:spPr>
        <p:txBody>
          <a:bodyPr>
            <a:normAutofit/>
          </a:bodyPr>
          <a:lstStyle/>
          <a:p>
            <a:r>
              <a:rPr lang="en-US" b="1" dirty="0"/>
              <a:t>&lt;</a:t>
            </a:r>
            <a:r>
              <a:rPr lang="en-US" dirty="0"/>
              <a:t> (Less than)—</a:t>
            </a:r>
            <a:r>
              <a:rPr lang="en-US" b="1" dirty="0"/>
              <a:t>True</a:t>
            </a:r>
            <a:r>
              <a:rPr lang="en-US" dirty="0"/>
              <a:t> if </a:t>
            </a:r>
            <a:r>
              <a:rPr lang="en-US" i="1" dirty="0"/>
              <a:t>operand1</a:t>
            </a:r>
            <a:r>
              <a:rPr lang="en-US" dirty="0"/>
              <a:t> is less than </a:t>
            </a:r>
            <a:r>
              <a:rPr lang="en-US" i="1" dirty="0"/>
              <a:t>operand2</a:t>
            </a:r>
            <a:r>
              <a:rPr lang="en-US" dirty="0"/>
              <a:t> </a:t>
            </a:r>
          </a:p>
          <a:p>
            <a:r>
              <a:rPr lang="en-US" b="1" dirty="0"/>
              <a:t>&lt;=</a:t>
            </a:r>
            <a:r>
              <a:rPr lang="en-US" dirty="0"/>
              <a:t> (Less than or equal to)—</a:t>
            </a:r>
            <a:r>
              <a:rPr lang="en-US" b="1" dirty="0"/>
              <a:t>True</a:t>
            </a:r>
            <a:r>
              <a:rPr lang="en-US" dirty="0"/>
              <a:t> if </a:t>
            </a:r>
            <a:r>
              <a:rPr lang="en-US" i="1" dirty="0"/>
              <a:t>operand1</a:t>
            </a:r>
            <a:r>
              <a:rPr lang="en-US" dirty="0"/>
              <a:t> is less than or equal to </a:t>
            </a:r>
            <a:r>
              <a:rPr lang="en-US" i="1" dirty="0"/>
              <a:t>operand2</a:t>
            </a:r>
            <a:r>
              <a:rPr lang="en-US" dirty="0"/>
              <a:t> </a:t>
            </a:r>
          </a:p>
          <a:p>
            <a:r>
              <a:rPr lang="en-US" b="1" dirty="0"/>
              <a:t>&gt;</a:t>
            </a:r>
            <a:r>
              <a:rPr lang="en-US" dirty="0"/>
              <a:t> (Greater than)—</a:t>
            </a:r>
            <a:r>
              <a:rPr lang="en-US" b="1" dirty="0"/>
              <a:t>True</a:t>
            </a:r>
            <a:r>
              <a:rPr lang="en-US" dirty="0"/>
              <a:t> if </a:t>
            </a:r>
            <a:r>
              <a:rPr lang="en-US" i="1" dirty="0"/>
              <a:t>operand1</a:t>
            </a:r>
            <a:r>
              <a:rPr lang="en-US" dirty="0"/>
              <a:t> is greater than </a:t>
            </a:r>
            <a:r>
              <a:rPr lang="en-US" i="1" dirty="0"/>
              <a:t>operand2</a:t>
            </a:r>
            <a:r>
              <a:rPr lang="en-US" dirty="0"/>
              <a:t> </a:t>
            </a:r>
          </a:p>
          <a:p>
            <a:r>
              <a:rPr lang="en-US" b="1" dirty="0"/>
              <a:t>&gt;=</a:t>
            </a:r>
            <a:r>
              <a:rPr lang="en-US" dirty="0"/>
              <a:t> (Greater than or equal to)—</a:t>
            </a:r>
            <a:r>
              <a:rPr lang="en-US" b="1" dirty="0"/>
              <a:t>True</a:t>
            </a:r>
            <a:r>
              <a:rPr lang="en-US" dirty="0"/>
              <a:t> if </a:t>
            </a:r>
            <a:r>
              <a:rPr lang="en-US" i="1" dirty="0"/>
              <a:t>operand1</a:t>
            </a:r>
            <a:r>
              <a:rPr lang="en-US" dirty="0"/>
              <a:t> is greater than or equal to </a:t>
            </a:r>
            <a:r>
              <a:rPr lang="en-US" i="1" dirty="0"/>
              <a:t>operand2</a:t>
            </a:r>
            <a:r>
              <a:rPr lang="en-US" dirty="0"/>
              <a:t> </a:t>
            </a:r>
          </a:p>
          <a:p>
            <a:r>
              <a:rPr lang="en-US" b="1" dirty="0"/>
              <a:t>=</a:t>
            </a:r>
            <a:r>
              <a:rPr lang="en-US" dirty="0"/>
              <a:t> (Equal to)—</a:t>
            </a:r>
            <a:r>
              <a:rPr lang="en-US" b="1" dirty="0"/>
              <a:t>True</a:t>
            </a:r>
            <a:r>
              <a:rPr lang="en-US" dirty="0"/>
              <a:t> if </a:t>
            </a:r>
            <a:r>
              <a:rPr lang="en-US" i="1" dirty="0"/>
              <a:t>operand1</a:t>
            </a:r>
            <a:r>
              <a:rPr lang="en-US" dirty="0"/>
              <a:t> equals </a:t>
            </a:r>
            <a:r>
              <a:rPr lang="en-US" i="1" dirty="0"/>
              <a:t>operand2</a:t>
            </a:r>
            <a:r>
              <a:rPr lang="en-US" dirty="0"/>
              <a:t> </a:t>
            </a:r>
          </a:p>
          <a:p>
            <a:r>
              <a:rPr lang="en-US" b="1" dirty="0"/>
              <a:t>&lt;&gt;</a:t>
            </a:r>
            <a:r>
              <a:rPr lang="en-US" dirty="0"/>
              <a:t> (Not equal to)—</a:t>
            </a:r>
            <a:r>
              <a:rPr lang="en-US" b="1" dirty="0"/>
              <a:t>True</a:t>
            </a:r>
            <a:r>
              <a:rPr lang="en-US" dirty="0"/>
              <a:t> if </a:t>
            </a:r>
            <a:r>
              <a:rPr lang="en-US" i="1" dirty="0"/>
              <a:t>operand1</a:t>
            </a:r>
            <a:r>
              <a:rPr lang="en-US" dirty="0"/>
              <a:t> is not equal to </a:t>
            </a:r>
            <a:r>
              <a:rPr lang="en-US" i="1" dirty="0"/>
              <a:t>operand2</a:t>
            </a:r>
            <a:r>
              <a:rPr lang="en-US" dirty="0"/>
              <a:t> </a:t>
            </a:r>
          </a:p>
          <a:p>
            <a:r>
              <a:rPr lang="en-US" b="1" dirty="0"/>
              <a:t>Is</a:t>
            </a:r>
            <a:r>
              <a:rPr lang="en-US" dirty="0"/>
              <a:t>—</a:t>
            </a:r>
            <a:r>
              <a:rPr lang="en-US" b="1" dirty="0"/>
              <a:t>True</a:t>
            </a:r>
            <a:r>
              <a:rPr lang="en-US" dirty="0"/>
              <a:t> if two object references refer to the same object</a:t>
            </a:r>
          </a:p>
          <a:p>
            <a:r>
              <a:rPr lang="en-US" b="1" dirty="0"/>
              <a:t>Like</a:t>
            </a:r>
            <a:r>
              <a:rPr lang="en-US" dirty="0"/>
              <a:t>—Performs string pattern matching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concatenation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&amp;</a:t>
            </a:r>
            <a:r>
              <a:rPr lang="en-US" dirty="0"/>
              <a:t> String concatenation</a:t>
            </a:r>
          </a:p>
          <a:p>
            <a:r>
              <a:rPr lang="en-US" b="1" dirty="0"/>
              <a:t>+</a:t>
            </a:r>
            <a:r>
              <a:rPr lang="en-US" dirty="0"/>
              <a:t> String concatenation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Logical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10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And—</a:t>
            </a:r>
            <a:r>
              <a:rPr lang="en-US" dirty="0"/>
              <a:t> Performs an </a:t>
            </a:r>
            <a:r>
              <a:rPr lang="en-US" b="1" dirty="0"/>
              <a:t>And</a:t>
            </a:r>
            <a:r>
              <a:rPr lang="en-US" dirty="0"/>
              <a:t> operation (for logical operations: </a:t>
            </a:r>
            <a:r>
              <a:rPr lang="en-US" b="1" dirty="0"/>
              <a:t>True</a:t>
            </a:r>
            <a:r>
              <a:rPr lang="en-US" dirty="0"/>
              <a:t> if both operands are </a:t>
            </a:r>
            <a:r>
              <a:rPr lang="en-US" b="1" dirty="0"/>
              <a:t>True</a:t>
            </a:r>
            <a:r>
              <a:rPr lang="en-US" dirty="0"/>
              <a:t>, </a:t>
            </a:r>
            <a:r>
              <a:rPr lang="en-US" b="1" dirty="0"/>
              <a:t>False</a:t>
            </a:r>
            <a:r>
              <a:rPr lang="en-US" dirty="0"/>
              <a:t> otherwise; the same for bit-by-bit operations where you treat </a:t>
            </a:r>
            <a:r>
              <a:rPr lang="en-US" b="1" dirty="0"/>
              <a:t>0</a:t>
            </a:r>
            <a:r>
              <a:rPr lang="en-US" dirty="0"/>
              <a:t> as </a:t>
            </a:r>
            <a:r>
              <a:rPr lang="en-US" b="1" dirty="0"/>
              <a:t>False</a:t>
            </a:r>
            <a:r>
              <a:rPr lang="en-US" dirty="0"/>
              <a:t> and </a:t>
            </a:r>
            <a:r>
              <a:rPr lang="en-US" b="1" dirty="0"/>
              <a:t>1</a:t>
            </a:r>
            <a:r>
              <a:rPr lang="en-US" dirty="0"/>
              <a:t> as </a:t>
            </a:r>
            <a:r>
              <a:rPr lang="en-US" b="1" dirty="0"/>
              <a:t>True</a:t>
            </a:r>
            <a:r>
              <a:rPr lang="en-US" dirty="0"/>
              <a:t>).</a:t>
            </a:r>
          </a:p>
          <a:p>
            <a:pPr algn="just"/>
            <a:r>
              <a:rPr lang="en-US" b="1" dirty="0"/>
              <a:t>Not—</a:t>
            </a:r>
            <a:r>
              <a:rPr lang="en-US" dirty="0"/>
              <a:t> Reverses the logical value of its operand, from </a:t>
            </a:r>
            <a:r>
              <a:rPr lang="en-US" b="1" dirty="0"/>
              <a:t>True</a:t>
            </a:r>
            <a:r>
              <a:rPr lang="en-US" dirty="0"/>
              <a:t> to </a:t>
            </a:r>
            <a:r>
              <a:rPr lang="en-US" b="1" dirty="0"/>
              <a:t>False</a:t>
            </a:r>
            <a:r>
              <a:rPr lang="en-US" dirty="0"/>
              <a:t> and </a:t>
            </a:r>
            <a:r>
              <a:rPr lang="en-US" b="1" dirty="0"/>
              <a:t>False</a:t>
            </a:r>
            <a:r>
              <a:rPr lang="en-US" dirty="0"/>
              <a:t> to </a:t>
            </a:r>
            <a:r>
              <a:rPr lang="en-US" b="1" dirty="0"/>
              <a:t>True</a:t>
            </a:r>
            <a:r>
              <a:rPr lang="en-US" dirty="0"/>
              <a:t>, for bitwise operations, turns </a:t>
            </a:r>
            <a:r>
              <a:rPr lang="en-US" b="1" dirty="0"/>
              <a:t>0</a:t>
            </a:r>
            <a:r>
              <a:rPr lang="en-US" dirty="0"/>
              <a:t> into </a:t>
            </a:r>
            <a:r>
              <a:rPr lang="en-US" b="1" dirty="0"/>
              <a:t>1</a:t>
            </a:r>
            <a:r>
              <a:rPr lang="en-US" dirty="0"/>
              <a:t> and </a:t>
            </a:r>
            <a:r>
              <a:rPr lang="en-US" b="1" dirty="0"/>
              <a:t>1</a:t>
            </a:r>
            <a:r>
              <a:rPr lang="en-US" dirty="0"/>
              <a:t> into </a:t>
            </a:r>
            <a:r>
              <a:rPr lang="en-US" b="1" dirty="0"/>
              <a:t>0</a:t>
            </a:r>
            <a:r>
              <a:rPr lang="en-US" dirty="0"/>
              <a:t>.</a:t>
            </a:r>
          </a:p>
          <a:p>
            <a:pPr algn="just"/>
            <a:r>
              <a:rPr lang="en-US" b="1" dirty="0"/>
              <a:t>Or—</a:t>
            </a:r>
            <a:r>
              <a:rPr lang="en-US" dirty="0"/>
              <a:t> Operator performs an </a:t>
            </a:r>
            <a:r>
              <a:rPr lang="en-US" b="1" dirty="0"/>
              <a:t>Or</a:t>
            </a:r>
            <a:r>
              <a:rPr lang="en-US" dirty="0"/>
              <a:t> operation (for logical operations: </a:t>
            </a:r>
            <a:r>
              <a:rPr lang="en-US" b="1" dirty="0"/>
              <a:t>True</a:t>
            </a:r>
            <a:r>
              <a:rPr lang="en-US" dirty="0"/>
              <a:t> if either operand is </a:t>
            </a:r>
            <a:r>
              <a:rPr lang="en-US" b="1" dirty="0"/>
              <a:t>True</a:t>
            </a:r>
            <a:r>
              <a:rPr lang="en-US" dirty="0"/>
              <a:t>, </a:t>
            </a:r>
            <a:r>
              <a:rPr lang="en-US" b="1" dirty="0"/>
              <a:t>False</a:t>
            </a:r>
            <a:r>
              <a:rPr lang="en-US" dirty="0"/>
              <a:t> otherwise; the same for bit-by-bit operations where you treat </a:t>
            </a:r>
            <a:r>
              <a:rPr lang="en-US" b="1" dirty="0"/>
              <a:t>0</a:t>
            </a:r>
            <a:r>
              <a:rPr lang="en-US" dirty="0"/>
              <a:t> as </a:t>
            </a:r>
            <a:r>
              <a:rPr lang="en-US" b="1" dirty="0"/>
              <a:t>False</a:t>
            </a:r>
            <a:r>
              <a:rPr lang="en-US" dirty="0"/>
              <a:t> and </a:t>
            </a:r>
            <a:r>
              <a:rPr lang="en-US" b="1" dirty="0"/>
              <a:t>1</a:t>
            </a:r>
            <a:r>
              <a:rPr lang="en-US" dirty="0"/>
              <a:t> as </a:t>
            </a:r>
            <a:r>
              <a:rPr lang="en-US" b="1" dirty="0"/>
              <a:t>True</a:t>
            </a:r>
            <a:r>
              <a:rPr lang="en-US" dirty="0"/>
              <a:t>).</a:t>
            </a:r>
          </a:p>
          <a:p>
            <a:pPr algn="just"/>
            <a:r>
              <a:rPr lang="en-US" b="1" dirty="0" err="1"/>
              <a:t>Xor</a:t>
            </a:r>
            <a:r>
              <a:rPr lang="en-US" b="1" dirty="0"/>
              <a:t>—</a:t>
            </a:r>
            <a:r>
              <a:rPr lang="en-US" dirty="0"/>
              <a:t> Operator performs an </a:t>
            </a:r>
            <a:r>
              <a:rPr lang="en-US" b="1" dirty="0"/>
              <a:t>exclusive-Or</a:t>
            </a:r>
            <a:r>
              <a:rPr lang="en-US" dirty="0"/>
              <a:t> operation (for logical operations: </a:t>
            </a:r>
            <a:r>
              <a:rPr lang="en-US" b="1" dirty="0"/>
              <a:t>True</a:t>
            </a:r>
            <a:r>
              <a:rPr lang="en-US" dirty="0"/>
              <a:t> if either operand, but not both, is </a:t>
            </a:r>
            <a:r>
              <a:rPr lang="en-US" b="1" dirty="0"/>
              <a:t>True</a:t>
            </a:r>
            <a:r>
              <a:rPr lang="en-US" dirty="0"/>
              <a:t>, and </a:t>
            </a:r>
            <a:r>
              <a:rPr lang="en-US" b="1" dirty="0"/>
              <a:t>False</a:t>
            </a:r>
            <a:r>
              <a:rPr lang="en-US" dirty="0"/>
              <a:t> otherwise; the same for bit-by-bit operations where you treat </a:t>
            </a:r>
            <a:r>
              <a:rPr lang="en-US" b="1" dirty="0"/>
              <a:t>0</a:t>
            </a:r>
            <a:r>
              <a:rPr lang="en-US" dirty="0"/>
              <a:t> as </a:t>
            </a:r>
            <a:r>
              <a:rPr lang="en-US" b="1" dirty="0"/>
              <a:t>False</a:t>
            </a:r>
            <a:r>
              <a:rPr lang="en-US" dirty="0"/>
              <a:t> and </a:t>
            </a:r>
            <a:r>
              <a:rPr lang="en-US" b="1" dirty="0"/>
              <a:t>1</a:t>
            </a:r>
            <a:r>
              <a:rPr lang="en-US" dirty="0"/>
              <a:t> as </a:t>
            </a:r>
            <a:r>
              <a:rPr lang="en-US" b="1" dirty="0"/>
              <a:t>True</a:t>
            </a:r>
            <a:r>
              <a:rPr lang="en-US" dirty="0"/>
              <a:t>).</a:t>
            </a:r>
          </a:p>
          <a:p>
            <a:pPr algn="just"/>
            <a:r>
              <a:rPr lang="en-US" b="1" dirty="0" err="1"/>
              <a:t>AndAlso</a:t>
            </a:r>
            <a:r>
              <a:rPr lang="en-US" b="1" dirty="0"/>
              <a:t>—</a:t>
            </a:r>
            <a:r>
              <a:rPr lang="en-US" dirty="0"/>
              <a:t> Operator </a:t>
            </a:r>
            <a:r>
              <a:rPr lang="en-US" b="1" dirty="0"/>
              <a:t>A</a:t>
            </a:r>
            <a:r>
              <a:rPr lang="en-US" dirty="0"/>
              <a:t> "short circuited" </a:t>
            </a:r>
            <a:r>
              <a:rPr lang="en-US" b="1" dirty="0"/>
              <a:t>And</a:t>
            </a:r>
            <a:r>
              <a:rPr lang="en-US" dirty="0"/>
              <a:t> operator; if the first operand is </a:t>
            </a:r>
            <a:r>
              <a:rPr lang="en-US" b="1" dirty="0"/>
              <a:t>False</a:t>
            </a:r>
            <a:r>
              <a:rPr lang="en-US" dirty="0"/>
              <a:t>, the second operand is not tested.</a:t>
            </a:r>
          </a:p>
          <a:p>
            <a:pPr algn="just"/>
            <a:r>
              <a:rPr lang="en-US" b="1" dirty="0" err="1"/>
              <a:t>OrElse</a:t>
            </a:r>
            <a:r>
              <a:rPr lang="en-US" b="1" dirty="0"/>
              <a:t>—</a:t>
            </a:r>
            <a:r>
              <a:rPr lang="en-US" dirty="0"/>
              <a:t> Operator </a:t>
            </a:r>
            <a:r>
              <a:rPr lang="en-US" b="1" dirty="0"/>
              <a:t>A</a:t>
            </a:r>
            <a:r>
              <a:rPr lang="en-US" dirty="0"/>
              <a:t> "short circuited" </a:t>
            </a:r>
            <a:r>
              <a:rPr lang="en-US" b="1" dirty="0"/>
              <a:t>Or</a:t>
            </a:r>
            <a:r>
              <a:rPr lang="en-US" dirty="0"/>
              <a:t> operator, if the first operand is </a:t>
            </a:r>
            <a:r>
              <a:rPr lang="en-US" b="1" dirty="0"/>
              <a:t>True</a:t>
            </a:r>
            <a:r>
              <a:rPr lang="en-US" dirty="0"/>
              <a:t>, the second is not tested.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70</TotalTime>
  <Words>1475</Words>
  <Application>Microsoft Office PowerPoint</Application>
  <PresentationFormat>On-screen Show (4:3)</PresentationFormat>
  <Paragraphs>268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Gill Sans MT</vt:lpstr>
      <vt:lpstr>Gallery</vt:lpstr>
      <vt:lpstr>UNIT I – Chapter 2  The Visual Basic Language</vt:lpstr>
      <vt:lpstr>Visual basic data conversion functions</vt:lpstr>
      <vt:lpstr>String handling</vt:lpstr>
      <vt:lpstr>PowerPoint Presentation</vt:lpstr>
      <vt:lpstr>Arithmetic operators</vt:lpstr>
      <vt:lpstr>Assignment operators</vt:lpstr>
      <vt:lpstr>Relational</vt:lpstr>
      <vt:lpstr>String concatenation</vt:lpstr>
      <vt:lpstr>Logical</vt:lpstr>
      <vt:lpstr>Miscellaneous</vt:lpstr>
      <vt:lpstr>Precedence</vt:lpstr>
      <vt:lpstr>Next level</vt:lpstr>
      <vt:lpstr>Next level</vt:lpstr>
      <vt:lpstr>Last level</vt:lpstr>
      <vt:lpstr>commenting</vt:lpstr>
      <vt:lpstr>If …. else</vt:lpstr>
      <vt:lpstr>Select case</vt:lpstr>
      <vt:lpstr>looping</vt:lpstr>
      <vt:lpstr>For loop</vt:lpstr>
      <vt:lpstr>For each</vt:lpstr>
      <vt:lpstr>while</vt:lpstr>
      <vt:lpstr>With statement</vt:lpstr>
      <vt:lpstr>Date Functions</vt:lpstr>
      <vt:lpstr>PowerPoint Presentation</vt:lpstr>
      <vt:lpstr>Mathematical Functions</vt:lpstr>
      <vt:lpstr>PowerPoint Presentation</vt:lpstr>
      <vt:lpstr>Financial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hero</dc:creator>
  <cp:lastModifiedBy>Soumya Kunder</cp:lastModifiedBy>
  <cp:revision>9</cp:revision>
  <dcterms:created xsi:type="dcterms:W3CDTF">2014-12-13T02:51:28Z</dcterms:created>
  <dcterms:modified xsi:type="dcterms:W3CDTF">2019-12-26T03:41:45Z</dcterms:modified>
</cp:coreProperties>
</file>